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547" r:id="rId5"/>
    <p:sldId id="657" r:id="rId6"/>
    <p:sldId id="656" r:id="rId7"/>
    <p:sldId id="664" r:id="rId8"/>
    <p:sldId id="654" r:id="rId9"/>
    <p:sldId id="659" r:id="rId10"/>
    <p:sldId id="658" r:id="rId11"/>
    <p:sldId id="655" r:id="rId12"/>
    <p:sldId id="660" r:id="rId13"/>
    <p:sldId id="662" r:id="rId14"/>
    <p:sldId id="661" r:id="rId15"/>
    <p:sldId id="674" r:id="rId16"/>
    <p:sldId id="675" r:id="rId17"/>
    <p:sldId id="676" r:id="rId18"/>
    <p:sldId id="677" r:id="rId19"/>
    <p:sldId id="678" r:id="rId20"/>
    <p:sldId id="682" r:id="rId21"/>
    <p:sldId id="681" r:id="rId22"/>
    <p:sldId id="684" r:id="rId23"/>
    <p:sldId id="685" r:id="rId24"/>
    <p:sldId id="278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1FD5"/>
    <a:srgbClr val="D51F3D"/>
    <a:srgbClr val="23D1B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77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而正是这个无差别原则，会导致分析中出现非常多的问题。降维的时候</a:t>
            </a:r>
            <a:r>
              <a:rPr lang="en-US" altLang="zh-CN"/>
              <a:t> </a:t>
            </a:r>
            <a:r>
              <a:rPr lang="zh-CN" altLang="en-US"/>
              <a:t>采用筛选</a:t>
            </a:r>
            <a:r>
              <a:rPr lang="en-US" altLang="zh-CN"/>
              <a:t>2000</a:t>
            </a:r>
            <a:r>
              <a:rPr lang="zh-CN" altLang="en-US"/>
              <a:t>个高变基因进行降维，默认每种基因对于细胞分类的权重是相等的，这里是分类，而不是聚类，聚类例如</a:t>
            </a:r>
            <a:r>
              <a:rPr lang="en-US" altLang="zh-CN"/>
              <a:t>pca </a:t>
            </a:r>
            <a:r>
              <a:rPr lang="zh-CN" altLang="en-US"/>
              <a:t>会有内部权重，例如内积之类的。因此在常规流程中，会出现基因弥散的</a:t>
            </a:r>
            <a:r>
              <a:rPr lang="zh-CN" altLang="en-US"/>
              <a:t>情况。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这里补充一下，如果情况是</a:t>
            </a:r>
            <a:r>
              <a:rPr lang="en-US" altLang="zh-CN"/>
              <a:t> </a:t>
            </a:r>
            <a:r>
              <a:rPr lang="zh-CN" altLang="en-US"/>
              <a:t>结果有无数种，概率相等，可以通过升维的方法，来计算概率，比如该空转切片，可以通过样本面积占总切片的比来计算随机选择一个像素，选到样本的</a:t>
            </a:r>
            <a:r>
              <a:rPr lang="zh-CN" altLang="en-US"/>
              <a:t>概率。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例如刚才降到的，降维过程中，认为各个基因对细胞分类结果的影响是等可能的。而在升维与降维过程中引发的一系列</a:t>
            </a:r>
            <a:r>
              <a:rPr lang="zh-CN" altLang="en-US"/>
              <a:t>问题。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这里通过非常经典的伯特兰悖论说明一下这个问题，这个例子也可以反映出我们一直在分析中面临的</a:t>
            </a:r>
            <a:r>
              <a:rPr lang="zh-CN" altLang="en-US"/>
              <a:t>一些问题。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1.5</a:t>
            </a:r>
            <a:r>
              <a:rPr lang="zh-CN" altLang="en-US"/>
              <a:t>维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二维角度解决这个</a:t>
            </a:r>
            <a:r>
              <a:rPr lang="zh-CN" altLang="en-US"/>
              <a:t>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一定要结合老师研究内容的先验知识去</a:t>
            </a:r>
            <a:r>
              <a:rPr lang="zh-CN" altLang="en-US"/>
              <a:t>做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对于老师多次尝试可以有一个合理的</a:t>
            </a:r>
            <a:r>
              <a:rPr lang="zh-CN" altLang="en-US"/>
              <a:t>解释。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避免陷入绝对正确的</a:t>
            </a:r>
            <a:r>
              <a:rPr lang="zh-CN" altLang="en-US"/>
              <a:t>语境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不同合同，分别分析</a:t>
            </a:r>
            <a:r>
              <a:rPr lang="en-US" altLang="zh-CN"/>
              <a:t> </a:t>
            </a:r>
            <a:r>
              <a:rPr lang="zh-CN" altLang="en-US"/>
              <a:t>每一次考虑的维度不同</a:t>
            </a:r>
            <a:r>
              <a:rPr lang="en-US" altLang="zh-CN"/>
              <a:t> </a:t>
            </a:r>
            <a:r>
              <a:rPr lang="zh-CN" altLang="en-US"/>
              <a:t>即</a:t>
            </a:r>
            <a:r>
              <a:rPr lang="en-US" altLang="zh-CN"/>
              <a:t>2000</a:t>
            </a:r>
            <a:r>
              <a:rPr lang="zh-CN" altLang="en-US"/>
              <a:t>个高变基因不一定相同，如果有需求</a:t>
            </a:r>
            <a:r>
              <a:rPr lang="en-US" altLang="zh-CN"/>
              <a:t> </a:t>
            </a:r>
            <a:r>
              <a:rPr lang="zh-CN" altLang="en-US"/>
              <a:t>是否需要统一</a:t>
            </a:r>
            <a:r>
              <a:rPr lang="zh-CN" altLang="en-US"/>
              <a:t>高变基因</a:t>
            </a:r>
            <a:endParaRPr lang="zh-CN" altLang="en-US"/>
          </a:p>
          <a:p>
            <a:r>
              <a:rPr lang="en-US" altLang="zh-CN"/>
              <a:t>5.</a:t>
            </a:r>
            <a:r>
              <a:rPr lang="zh-CN" altLang="en-US"/>
              <a:t>高变基因选择是否可以采用</a:t>
            </a:r>
            <a:r>
              <a:rPr lang="en-US" altLang="zh-CN"/>
              <a:t> </a:t>
            </a:r>
            <a:r>
              <a:rPr lang="zh-CN" altLang="en-US"/>
              <a:t>当前常用的经典</a:t>
            </a:r>
            <a:r>
              <a:rPr lang="en-US" altLang="zh-CN"/>
              <a:t>marker </a:t>
            </a:r>
            <a:r>
              <a:rPr lang="zh-CN" altLang="en-US"/>
              <a:t>外加</a:t>
            </a:r>
            <a:r>
              <a:rPr lang="en-US" altLang="zh-CN"/>
              <a:t> </a:t>
            </a:r>
            <a:r>
              <a:rPr lang="zh-CN" altLang="en-US"/>
              <a:t>除此之外的</a:t>
            </a:r>
            <a:r>
              <a:rPr lang="en-US" altLang="zh-CN"/>
              <a:t> 2000</a:t>
            </a:r>
            <a:r>
              <a:rPr lang="zh-CN" altLang="en-US"/>
              <a:t>个高变基因作为</a:t>
            </a:r>
            <a:r>
              <a:rPr lang="en-US" altLang="zh-CN"/>
              <a:t>PCA </a:t>
            </a:r>
            <a:r>
              <a:rPr lang="zh-CN" altLang="en-US"/>
              <a:t>的输入</a:t>
            </a:r>
            <a:r>
              <a:rPr lang="zh-CN" altLang="en-US"/>
              <a:t>维度</a:t>
            </a:r>
            <a:endParaRPr lang="zh-CN" altLang="en-US"/>
          </a:p>
          <a:p>
            <a:r>
              <a:rPr lang="en-US" altLang="zh-CN"/>
              <a:t>6.</a:t>
            </a:r>
            <a:r>
              <a:rPr lang="zh-CN" altLang="en-US"/>
              <a:t>后续会有成果拿出分享，后续</a:t>
            </a:r>
            <a:r>
              <a:rPr lang="zh-CN" altLang="en-US"/>
              <a:t>再说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无论你使用哪种算法，轨迹都会由若干段组成。一个段中的细胞将共享相同的状态值（State）。其中一个段将被任意选为轨迹的根段。该段中最远端的细胞将被选为轨迹中的“第一个”细胞，并且会有一个 Pseudotime 值为零。orderCells() 然后沿着轨迹“行走”，并在遇到其他细胞时，分配给它们越来越大的 Pseudotime 值。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其中的等可能性，是指，无论起点在哪边，他们出现的概率都是等可能的。该条件很多时候是做不到的。甚至有的时候会自以为是。但是大多数情况下，我们都会默认，两端起点是等可能的。这个就叫做无差别</a:t>
            </a:r>
            <a:r>
              <a:rPr lang="zh-CN" altLang="en-US"/>
              <a:t>原则。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.xml"/><Relationship Id="rId12" Type="http://schemas.openxmlformats.org/officeDocument/2006/relationships/image" Target="../media/image5.png"/><Relationship Id="rId11" Type="http://schemas.openxmlformats.org/officeDocument/2006/relationships/tags" Target="../tags/tag7.xml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5.xml"/><Relationship Id="rId2" Type="http://schemas.openxmlformats.org/officeDocument/2006/relationships/image" Target="../media/image6.png"/><Relationship Id="rId1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7.xml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6.png"/><Relationship Id="rId1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2.xml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9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image" Target="../media/image24.png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image" Target="../media/image23.png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6.png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57.xml"/><Relationship Id="rId11" Type="http://schemas.openxmlformats.org/officeDocument/2006/relationships/image" Target="../media/image25.png"/><Relationship Id="rId10" Type="http://schemas.openxmlformats.org/officeDocument/2006/relationships/tags" Target="../tags/tag56.xml"/><Relationship Id="rId1" Type="http://schemas.openxmlformats.org/officeDocument/2006/relationships/tags" Target="../tags/tag5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Relationship Id="rId3" Type="http://schemas.openxmlformats.org/officeDocument/2006/relationships/tags" Target="../tags/tag59.xml"/><Relationship Id="rId2" Type="http://schemas.openxmlformats.org/officeDocument/2006/relationships/image" Target="../media/image6.png"/><Relationship Id="rId1" Type="http://schemas.openxmlformats.org/officeDocument/2006/relationships/tags" Target="../tags/tag5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3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tags" Target="../tags/tag62.xml"/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22.png"/><Relationship Id="rId5" Type="http://schemas.openxmlformats.org/officeDocument/2006/relationships/tags" Target="../tags/tag65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tags" Target="../tags/tag6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6.png"/><Relationship Id="rId1" Type="http://schemas.openxmlformats.org/officeDocument/2006/relationships/tags" Target="../tags/tag6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74.xml"/><Relationship Id="rId7" Type="http://schemas.openxmlformats.org/officeDocument/2006/relationships/image" Target="../media/image4.png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76.xml"/><Relationship Id="rId11" Type="http://schemas.openxmlformats.org/officeDocument/2006/relationships/image" Target="../media/image5.png"/><Relationship Id="rId10" Type="http://schemas.openxmlformats.org/officeDocument/2006/relationships/tags" Target="../tags/tag75.xml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image" Target="../media/image8.png"/><Relationship Id="rId3" Type="http://schemas.openxmlformats.org/officeDocument/2006/relationships/tags" Target="../tags/tag12.xml"/><Relationship Id="rId2" Type="http://schemas.openxmlformats.org/officeDocument/2006/relationships/image" Target="../media/image6.png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9.xml"/><Relationship Id="rId6" Type="http://schemas.openxmlformats.org/officeDocument/2006/relationships/image" Target="../media/image12.png"/><Relationship Id="rId5" Type="http://schemas.openxmlformats.org/officeDocument/2006/relationships/tags" Target="../tags/tag18.xml"/><Relationship Id="rId4" Type="http://schemas.openxmlformats.org/officeDocument/2006/relationships/image" Target="../media/image11.png"/><Relationship Id="rId3" Type="http://schemas.openxmlformats.org/officeDocument/2006/relationships/tags" Target="../tags/tag17.xml"/><Relationship Id="rId2" Type="http://schemas.openxmlformats.org/officeDocument/2006/relationships/image" Target="../media/image6.png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3.xml"/><Relationship Id="rId6" Type="http://schemas.openxmlformats.org/officeDocument/2006/relationships/image" Target="../media/image14.png"/><Relationship Id="rId5" Type="http://schemas.openxmlformats.org/officeDocument/2006/relationships/tags" Target="../tags/tag22.xml"/><Relationship Id="rId4" Type="http://schemas.openxmlformats.org/officeDocument/2006/relationships/image" Target="../media/image13.png"/><Relationship Id="rId3" Type="http://schemas.openxmlformats.org/officeDocument/2006/relationships/tags" Target="../tags/tag21.xml"/><Relationship Id="rId2" Type="http://schemas.openxmlformats.org/officeDocument/2006/relationships/image" Target="../media/image6.png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.xml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.xml"/><Relationship Id="rId4" Type="http://schemas.openxmlformats.org/officeDocument/2006/relationships/image" Target="../media/image16.png"/><Relationship Id="rId3" Type="http://schemas.openxmlformats.org/officeDocument/2006/relationships/tags" Target="../tags/tag27.xml"/><Relationship Id="rId2" Type="http://schemas.openxmlformats.org/officeDocument/2006/relationships/image" Target="../media/image6.png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3.xml"/><Relationship Id="rId7" Type="http://schemas.openxmlformats.org/officeDocument/2006/relationships/image" Target="../media/image17.png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7.png"/><Relationship Id="rId3" Type="http://schemas.openxmlformats.org/officeDocument/2006/relationships/tags" Target="../tags/tag30.xml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9.xml"/><Relationship Id="rId1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  <p:pic>
        <p:nvPicPr>
          <p:cNvPr id="19" name="图片 18" descr="未标题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4696460"/>
            <a:ext cx="2874010" cy="35750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496263" y="5109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郑福兴</a:t>
            </a:r>
            <a:r>
              <a:rPr lang="en-US" altLang="zh-CN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 · </a:t>
            </a:r>
            <a:r>
              <a:rPr lang="zh-CN" altLang="en-US" spc="30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Medium" panose="020B0600000000000000" charset="-122"/>
              </a:rPr>
              <a:t>生信部</a:t>
            </a:r>
            <a:endParaRPr lang="zh-CN" altLang="en-US" spc="30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Medium" panose="020B06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7829550" y="6291580"/>
            <a:ext cx="21145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spc="300">
                <a:solidFill>
                  <a:schemeClr val="bg1"/>
                </a:solidFill>
                <a:uFillTx/>
                <a:latin typeface="思源黑体 Light" panose="020B0300000000000000" charset="-122"/>
                <a:ea typeface="思源黑体 Light" panose="020B0300000000000000" charset="-122"/>
              </a:rPr>
              <a:t>欧易旗下子公司</a:t>
            </a:r>
            <a:endParaRPr lang="zh-CN" altLang="en-US" sz="800" spc="300">
              <a:solidFill>
                <a:schemeClr val="bg1"/>
              </a:solidFill>
              <a:uFillTx/>
              <a:latin typeface="思源黑体 Light" panose="020B0300000000000000" charset="-122"/>
              <a:ea typeface="思源黑体 Light" panose="020B03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4995" y="6356985"/>
            <a:ext cx="654050" cy="99060"/>
            <a:chOff x="937" y="10011"/>
            <a:chExt cx="1030" cy="156"/>
          </a:xfrm>
        </p:grpSpPr>
        <p:sp>
          <p:nvSpPr>
            <p:cNvPr id="26" name="椭圆 25"/>
            <p:cNvSpPr/>
            <p:nvPr/>
          </p:nvSpPr>
          <p:spPr>
            <a:xfrm>
              <a:off x="937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1374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>
              <p:custDataLst>
                <p:tags r:id="rId7"/>
              </p:custDataLst>
            </p:nvPr>
          </p:nvSpPr>
          <p:spPr>
            <a:xfrm>
              <a:off x="1811" y="10011"/>
              <a:ext cx="156" cy="156"/>
            </a:xfrm>
            <a:prstGeom prst="ellipse">
              <a:avLst/>
            </a:prstGeom>
            <a:solidFill>
              <a:srgbClr val="8DC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 descr="资源 2@4x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41621" y="537210"/>
            <a:ext cx="2629374" cy="288000"/>
          </a:xfrm>
          <a:prstGeom prst="rect">
            <a:avLst/>
          </a:prstGeom>
        </p:spPr>
      </p:pic>
      <p:pic>
        <p:nvPicPr>
          <p:cNvPr id="32" name="图片 31" descr="图层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0930" y="6237275"/>
            <a:ext cx="2700065" cy="255600"/>
          </a:xfrm>
          <a:prstGeom prst="rect">
            <a:avLst/>
          </a:prstGeom>
        </p:spPr>
      </p:pic>
      <p:pic>
        <p:nvPicPr>
          <p:cNvPr id="33" name="图片 32" descr="OE-LOGO-优化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6263" y="496570"/>
            <a:ext cx="1681480" cy="4438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24735" y="2766695"/>
            <a:ext cx="3181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5765" y="3368675"/>
            <a:ext cx="5226050" cy="1271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6"/>
            <a:r>
              <a:rPr kumimoji="1" lang="zh-CN" altLang="en-US" sz="40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  <a:sym typeface="+mn-ea"/>
              </a:rPr>
              <a:t>古典概率模型</a:t>
            </a:r>
            <a:endParaRPr kumimoji="1" lang="zh-CN" altLang="en-US" sz="4000" b="1" kern="1500" spc="300" dirty="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Bold" panose="020B0800000000000000" charset="-122"/>
              <a:sym typeface="+mn-ea"/>
            </a:endParaRPr>
          </a:p>
          <a:p>
            <a:pPr marL="0" lvl="6"/>
            <a:r>
              <a:rPr kumimoji="1" lang="zh-CN" altLang="en-US" sz="40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  <a:sym typeface="+mn-ea"/>
              </a:rPr>
              <a:t>于单细胞</a:t>
            </a:r>
            <a:r>
              <a:rPr kumimoji="1" lang="zh-CN" altLang="en-US" sz="40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  <a:sym typeface="+mn-ea"/>
              </a:rPr>
              <a:t>分析的</a:t>
            </a:r>
            <a:r>
              <a:rPr kumimoji="1" lang="zh-CN" altLang="en-US" sz="40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  <a:sym typeface="+mn-ea"/>
              </a:rPr>
              <a:t>影响</a:t>
            </a:r>
            <a:endParaRPr kumimoji="1" lang="zh-CN" altLang="en-US" sz="4000" b="1" kern="1500" spc="300" dirty="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Bold" panose="020B0800000000000000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1100" y="542290"/>
            <a:ext cx="1034605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/>
              <a:t>古典概型：</a:t>
            </a:r>
            <a:endParaRPr lang="zh-CN" altLang="en-US" sz="2400"/>
          </a:p>
          <a:p>
            <a:r>
              <a:rPr lang="zh-CN" altLang="en-US" sz="2400"/>
              <a:t>也就是我们中学时期学的概率论，而古典概型的理论基石是：无差别原则。也叫：不充分理由原则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1.1 无差别原则</a:t>
            </a:r>
            <a:endParaRPr lang="zh-CN" altLang="en-US" sz="2400"/>
          </a:p>
          <a:p>
            <a:r>
              <a:rPr lang="zh-CN" altLang="en-US" sz="2400"/>
              <a:t>即对于某些个事件发生的概率，我们没有任何证据去证明它真正出现的概率，（也就是找不到真正具体的样本空间）那么这个概率出现的每一次事件都是相等可能的。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例如，由于我们无法真正知道在抛硬币当时的动力学参数，当时的风向，你抛掷的力度，硬币的做工精度等，所以我们给予硬币正反两面的概率为1/2。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简单来说就是，因为无知，所以我们视为等可能。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这就是古典概率论的核心观点。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53850"/>
          <a:stretch>
            <a:fillRect/>
          </a:stretch>
        </p:blipFill>
        <p:spPr>
          <a:xfrm>
            <a:off x="3355340" y="923925"/>
            <a:ext cx="4932045" cy="50101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193290" y="2187575"/>
            <a:ext cx="750824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7200" b="1">
                <a:solidFill>
                  <a:srgbClr val="002060"/>
                </a:solidFill>
                <a:effectLst/>
              </a:rPr>
              <a:t>滥用古典概率模型</a:t>
            </a:r>
            <a:endParaRPr lang="zh-CN" altLang="en-US" sz="7200" b="1">
              <a:solidFill>
                <a:srgbClr val="002060"/>
              </a:solidFill>
              <a:effectLst/>
            </a:endParaRPr>
          </a:p>
          <a:p>
            <a:pPr algn="ctr"/>
            <a:r>
              <a:rPr lang="zh-CN" altLang="en-US" sz="7200" b="1">
                <a:solidFill>
                  <a:srgbClr val="002060"/>
                </a:solidFill>
                <a:effectLst/>
              </a:rPr>
              <a:t>引发的问题</a:t>
            </a:r>
            <a:endParaRPr lang="zh-CN" altLang="en-US" sz="7200" b="1">
              <a:solidFill>
                <a:srgbClr val="002060"/>
              </a:solidFill>
              <a:effectLst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 descr="/Users/zhengfuxing/Library/Containers/com.kingsoft.wpsoffice.mac/Data/tmp/photoeditapp/2024062523101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70" y="167005"/>
            <a:ext cx="4646930" cy="4382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8280" y="4549140"/>
            <a:ext cx="96596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伯特兰悖论的内容如下：考虑一个内接于圆的等边三角形。若随机选方圆上的个弦，则此弦的长度比三角形的边较长的概率为何？</a:t>
            </a:r>
            <a:endParaRPr lang="zh-CN" altLang="en-US" sz="32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3" name="图片 2" descr="/Users/zhengfuxing/Library/Containers/com.kingsoft.wpsoffice.mac/Data/tmp/photoeditapp/20240625231312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253365"/>
            <a:ext cx="5406390" cy="5096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6085" y="5467985"/>
            <a:ext cx="114268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随机半径方法：选择一个圆的半径和半径上的一点，再画出通过此点并垂直半径的弦。为了计算问题的概率，可以想像三角形会旋转，使得其一边会垂直于半径。可观察到，若选择的点比三角形和半径相交的点要接近圆的中心，则弦的长度会比三角形的边较长。三角形的边会平分半径，因此随机的弦会比三角形的边较长的概率为</a:t>
            </a:r>
            <a:r>
              <a:rPr lang="zh-CN" altLang="en-US" sz="2000">
                <a:solidFill>
                  <a:srgbClr val="FF0000"/>
                </a:solidFill>
              </a:rPr>
              <a:t>二分之一</a:t>
            </a:r>
            <a:r>
              <a:rPr lang="zh-CN" altLang="en-US" sz="2000"/>
              <a:t>。</a:t>
            </a:r>
            <a:endParaRPr lang="zh-CN" altLang="en-US" sz="20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 descr="/Users/zhengfuxing/Library/Containers/com.kingsoft.wpsoffice.mac/Data/tmp/photoeditapp/20240625232521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660" y="104140"/>
            <a:ext cx="4931410" cy="48361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26085" y="5078095"/>
            <a:ext cx="114731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/>
              <a:t>随机端点方法：在圆周上随机选给两点，并画出连接两点的弦。为了计算问题中的概率，可以想像三角形会旋转，使得其顶点会碰到弦端点中的一点。可观察到，若另一个弦端点在弦会穿过三角形的一边的弧上，则弦的长度会比三角形的边较长。而弧的长度是圆周的三分之一，因此随机的弦会比三角形的边较长的概率亦为</a:t>
            </a:r>
            <a:r>
              <a:rPr sz="2400">
                <a:solidFill>
                  <a:srgbClr val="FF0000"/>
                </a:solidFill>
              </a:rPr>
              <a:t>三分之一</a:t>
            </a:r>
            <a:endParaRPr sz="2400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 descr="/Users/zhengfuxing/Library/Containers/com.kingsoft.wpsoffice.mac/Data/tmp/photoeditapp/20240625234412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0"/>
            <a:ext cx="5051425" cy="5051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8165" y="5051425"/>
            <a:ext cx="1138555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随机中点方法：选择圆内的任意一点，并画出以此点为中点的弦。可观察到，若选择的点落在半径只有大圆的半径的二分之一的同心圆之内，则弦的长度会比三角形的边较长。小圆的面积是大圆的四分之一，因此随机的弦会比三角形的边较长的概率亦为</a:t>
            </a:r>
            <a:r>
              <a:rPr lang="zh-CN" altLang="en-US" sz="2800">
                <a:solidFill>
                  <a:srgbClr val="FF0000"/>
                </a:solidFill>
              </a:rPr>
              <a:t>四分之一</a:t>
            </a:r>
            <a:r>
              <a:rPr lang="zh-CN" altLang="en-US" sz="2800"/>
              <a:t>。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086287" y="2144014"/>
                <a:ext cx="1207135" cy="8140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en-US" altLang="zh-CN" sz="3200" i="1">
                    <a:latin typeface="DejaVu Math TeX Gyre" panose="02000503000000000000" charset="0"/>
                    <a:cs typeface="DejaVu Math TeX Gyre" panose="02000503000000000000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3</m:t>
                        </m:r>
                      </m:den>
                    </m:f>
                  </m:oMath>
                </a14:m>
                <a:endParaRPr lang="en-US" altLang="zh-CN" sz="32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086287" y="2144014"/>
                <a:ext cx="1207135" cy="814070"/>
              </a:xfrm>
              <a:prstGeom prst="rect">
                <a:avLst/>
              </a:prstGeom>
              <a:blipFill rotWithShape="1">
                <a:blip r:embed="rId5"/>
                <a:stretch>
                  <a:fillRect l="-47" t="-31" r="-3109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028887" y="2144014"/>
                <a:ext cx="1207135" cy="80962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en-US" altLang="zh-CN" sz="3200" i="1">
                    <a:latin typeface="DejaVu Math TeX Gyre" panose="02000503000000000000" charset="0"/>
                    <a:cs typeface="DejaVu Math TeX Gyre" panose="02000503000000000000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32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028887" y="2144014"/>
                <a:ext cx="1207135" cy="809625"/>
              </a:xfrm>
              <a:prstGeom prst="rect">
                <a:avLst/>
              </a:prstGeom>
              <a:blipFill rotWithShape="1">
                <a:blip r:embed="rId8"/>
                <a:stretch>
                  <a:fillRect l="-47" t="-31" r="-3109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143052" y="2148459"/>
                <a:ext cx="1207135" cy="80962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en-US" altLang="zh-CN" sz="3200" i="1">
                    <a:latin typeface="DejaVu Math TeX Gyre" panose="02000503000000000000" charset="0"/>
                    <a:cs typeface="DejaVu Math TeX Gyre" panose="02000503000000000000" charset="0"/>
                  </a:rPr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sz="32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7143052" y="2148459"/>
                <a:ext cx="1207135" cy="809625"/>
              </a:xfrm>
              <a:prstGeom prst="rect">
                <a:avLst/>
              </a:prstGeom>
              <a:blipFill rotWithShape="1">
                <a:blip r:embed="rId11"/>
                <a:stretch>
                  <a:fillRect l="-47" t="-31" r="-3109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341880" y="3348990"/>
            <a:ext cx="75082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  <a:lumMod val="50000"/>
                    </a:schemeClr>
                  </a:outerShdw>
                </a:effectLst>
              </a:rPr>
              <a:t>哪个是</a:t>
            </a:r>
            <a:r>
              <a:rPr lang="zh-CN" altLang="en-US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  <a:lumMod val="50000"/>
                    </a:schemeClr>
                  </a:outerShdw>
                </a:effectLst>
              </a:rPr>
              <a:t>正确答案？</a:t>
            </a:r>
            <a:endParaRPr lang="zh-CN" altLang="en-US" sz="72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  <a:lumMod val="50000"/>
                  </a:schemeClr>
                </a:outerShdw>
              </a:effectLst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3" name="图片 2" descr="/Users/zhengfuxing/Library/Containers/com.kingsoft.wpsoffice.mac/Data/tmp/photoeditapp/20240625231312/temp.pngte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52620" y="138430"/>
            <a:ext cx="3286760" cy="30981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45" y="2942590"/>
            <a:ext cx="4008755" cy="3915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655" y="2942590"/>
            <a:ext cx="4008120" cy="39154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55" y="2805430"/>
            <a:ext cx="3843655" cy="3754755"/>
          </a:xfrm>
          <a:prstGeom prst="rect">
            <a:avLst/>
          </a:prstGeom>
        </p:spPr>
      </p:pic>
      <p:pic>
        <p:nvPicPr>
          <p:cNvPr id="3" name="图片 2" descr="/Users/zhengfuxing/Library/Containers/com.kingsoft.wpsoffice.mac/Data/tmp/photoeditapp/20240625232521/temp.pngte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83075" y="253365"/>
            <a:ext cx="2559685" cy="25101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780" y="2763520"/>
            <a:ext cx="4006850" cy="39135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2667000" y="161925"/>
            <a:ext cx="6993890" cy="65347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15" y="3063875"/>
            <a:ext cx="3778885" cy="3691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5" y="3195320"/>
            <a:ext cx="3510915" cy="3429000"/>
          </a:xfrm>
          <a:prstGeom prst="rect">
            <a:avLst/>
          </a:prstGeom>
        </p:spPr>
      </p:pic>
      <p:pic>
        <p:nvPicPr>
          <p:cNvPr id="4" name="图片 3" descr="/Users/zhengfuxing/Library/Containers/com.kingsoft.wpsoffice.mac/Data/tmp/photoeditapp/20240625234412/temp.pngte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17390" y="104775"/>
            <a:ext cx="3255645" cy="32556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1755" y="676910"/>
            <a:ext cx="9509125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滥用无差别原则会造成多种悖论，避免陷入无差别原则，需要依赖大量的先验知识，通过贝叶斯方法修正概率值。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不同维度下，采用不同方法，都会得到不同的结论，且每一种结论都是正确的。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在某个维度下得到的正确结论，在其它维度下可能并不正确。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降维过程中基因同等权重的概率是很低的，是否可以根据经验赋予权重？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如何避免由于降维与升维带来的多重正确答案？</a:t>
            </a:r>
            <a:endParaRPr lang="zh-CN" altLang="en-US" sz="2800"/>
          </a:p>
          <a:p>
            <a:endParaRPr lang="zh-CN" altLang="en-US" sz="28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410538" y="2089683"/>
            <a:ext cx="5489803" cy="171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10000"/>
              </a:lnSpc>
            </a:pPr>
            <a:r>
              <a:rPr kumimoji="1" lang="zh-CN" altLang="en-US" sz="9600" b="1" kern="1500" spc="300" dirty="0">
                <a:solidFill>
                  <a:schemeClr val="bg1"/>
                </a:solidFill>
                <a:uFillTx/>
                <a:latin typeface="思源黑体 Medium" panose="020B0600000000000000" charset="-122"/>
                <a:ea typeface="思源黑体 Medium" panose="020B0600000000000000" charset="-122"/>
                <a:cs typeface="思源黑体 Bold" panose="020B0800000000000000" charset="-122"/>
              </a:rPr>
              <a:t>感谢聆听</a:t>
            </a:r>
            <a:endParaRPr kumimoji="1" lang="zh-CN" altLang="en-US" sz="9600" b="1" kern="1500" spc="300" dirty="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cs typeface="思源黑体 Bold" panose="020B08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845" y="39287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黑体 Medium" panose="020B0600000000000000" charset="-122"/>
                <a:ea typeface="思源黑体 Medium" panose="020B0600000000000000" charset="-122"/>
                <a:sym typeface="+mn-ea"/>
              </a:rPr>
              <a:t>THANKS FOR LISTENING</a:t>
            </a:r>
            <a:endParaRPr lang="en-US" altLang="zh-CN" spc="300">
              <a:solidFill>
                <a:schemeClr val="bg1"/>
              </a:solidFill>
              <a:uFillTx/>
              <a:latin typeface="思源黑体 Medium" panose="020B0600000000000000" charset="-122"/>
              <a:ea typeface="思源黑体 Medium" panose="020B0600000000000000" charset="-122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94995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3"/>
            </p:custDataLst>
          </p:nvPr>
        </p:nvSpPr>
        <p:spPr>
          <a:xfrm>
            <a:off x="872490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4"/>
            </p:custDataLst>
          </p:nvPr>
        </p:nvSpPr>
        <p:spPr>
          <a:xfrm>
            <a:off x="1149985" y="6356985"/>
            <a:ext cx="99060" cy="99060"/>
          </a:xfrm>
          <a:prstGeom prst="ellipse">
            <a:avLst/>
          </a:prstGeom>
          <a:solidFill>
            <a:srgbClr val="8DC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7829550" y="6291580"/>
            <a:ext cx="211455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spc="300">
                <a:solidFill>
                  <a:schemeClr val="bg1"/>
                </a:solidFill>
                <a:uFillTx/>
                <a:latin typeface="思源黑体 Light" panose="020B0300000000000000" charset="-122"/>
                <a:ea typeface="思源黑体 Light" panose="020B0300000000000000" charset="-122"/>
              </a:rPr>
              <a:t>欧易旗下子公司</a:t>
            </a:r>
            <a:endParaRPr lang="zh-CN" altLang="en-US" sz="800" spc="300">
              <a:solidFill>
                <a:schemeClr val="bg1"/>
              </a:solidFill>
              <a:uFillTx/>
              <a:latin typeface="思源黑体 Light" panose="020B0300000000000000" charset="-122"/>
              <a:ea typeface="思源黑体 Light" panose="020B0300000000000000" charset="-122"/>
            </a:endParaRPr>
          </a:p>
        </p:txBody>
      </p:sp>
      <p:pic>
        <p:nvPicPr>
          <p:cNvPr id="5" name="图片 4" descr="图层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070930" y="6237275"/>
            <a:ext cx="2700065" cy="255600"/>
          </a:xfrm>
          <a:prstGeom prst="rect">
            <a:avLst/>
          </a:prstGeom>
        </p:spPr>
      </p:pic>
      <p:pic>
        <p:nvPicPr>
          <p:cNvPr id="29" name="图片 28" descr="资源 2@4x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41621" y="537210"/>
            <a:ext cx="2629374" cy="288000"/>
          </a:xfrm>
          <a:prstGeom prst="rect">
            <a:avLst/>
          </a:prstGeom>
        </p:spPr>
      </p:pic>
      <p:pic>
        <p:nvPicPr>
          <p:cNvPr id="33" name="图片 32" descr="OE-LOGO-优化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96263" y="496570"/>
            <a:ext cx="1681480" cy="44386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11855" y="542290"/>
            <a:ext cx="5836285" cy="5755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41500" y="-29908500"/>
            <a:ext cx="66675000" cy="6667500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96795" y="1380490"/>
            <a:ext cx="7191375" cy="666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17295" y="2316480"/>
            <a:ext cx="9563100" cy="30765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61845" y="542290"/>
            <a:ext cx="8067675" cy="4543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5155" y="5412105"/>
            <a:ext cx="10981690" cy="6013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 descr="cell_trajectory_color_by_Pseudoti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95" y="253365"/>
            <a:ext cx="6400800" cy="6400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9085" y="2132965"/>
            <a:ext cx="11594465" cy="20878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20220000">
            <a:off x="2193290" y="2680335"/>
            <a:ext cx="75082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7200" b="1">
                <a:solidFill>
                  <a:srgbClr val="FF0000"/>
                </a:solidFill>
                <a:effectLst/>
              </a:rPr>
              <a:t>滥用古典概率模型</a:t>
            </a:r>
            <a:endParaRPr lang="zh-CN" altLang="en-US" sz="7200" b="1">
              <a:solidFill>
                <a:srgbClr val="FF0000"/>
              </a:solidFill>
              <a:effectLst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OE-LOGO-优化---副本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6085" y="253365"/>
            <a:ext cx="1292225" cy="2889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6075" y="201295"/>
            <a:ext cx="88144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/>
              <a:t>古典概率模型：</a:t>
            </a:r>
            <a:endParaRPr lang="zh-CN" altLang="en-US" sz="4000"/>
          </a:p>
          <a:p>
            <a:pPr algn="ctr"/>
            <a:r>
              <a:rPr lang="zh-CN" altLang="en-US" sz="4000"/>
              <a:t>有限性：结果为有限个</a:t>
            </a:r>
            <a:endParaRPr lang="zh-CN" altLang="en-US" sz="4000"/>
          </a:p>
          <a:p>
            <a:pPr algn="ctr"/>
            <a:r>
              <a:rPr lang="zh-CN" altLang="en-US" sz="4000"/>
              <a:t>等可能性：每种结果出现的概率相等</a:t>
            </a:r>
            <a:endParaRPr lang="zh-CN" altLang="en-US" sz="4000"/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26155" y="2910205"/>
            <a:ext cx="4415155" cy="353250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214880" y="1994535"/>
                <a:ext cx="6929120" cy="1129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/>
                <a:r>
                  <a:rPr lang="zh-CN" altLang="en-US" sz="2800"/>
                  <a:t>P（A）=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𝑀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2800"/>
                  <a:t>  </a:t>
                </a:r>
                <a:endParaRPr lang="en-US" altLang="zh-CN" sz="2800"/>
              </a:p>
              <a:p>
                <a:r>
                  <a:rPr lang="zh-CN" altLang="en-US" sz="2800"/>
                  <a:t>包含的基本事件的个数m/基本事件的总数n</a:t>
                </a:r>
                <a:endParaRPr lang="zh-CN" altLang="en-US" sz="280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214880" y="1994535"/>
                <a:ext cx="6929120" cy="1129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COMMONDATA" val="eyJoZGlkIjoiYTQ5OTYxYWIwY2I4NDUxYzAwZTM2MjcyNzgwNWU4MzcifQ=="/>
  <p:tag name="KSO_WPP_MARK_KEY" val="772f36b2-2cd1-41b7-90ab-16be66be94b7"/>
  <p:tag name="resource_record_key" val="{&quot;8&quot;:[19986181]}"/>
</p:tagLst>
</file>

<file path=ppt/tags/tag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WPS 演示</Application>
  <PresentationFormat>宽屏</PresentationFormat>
  <Paragraphs>64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思源黑体 Medium</vt:lpstr>
      <vt:lpstr>黑体</vt:lpstr>
      <vt:lpstr>思源黑体 Light</vt:lpstr>
      <vt:lpstr>思源黑体 Bold</vt:lpstr>
      <vt:lpstr>Cambria Math</vt:lpstr>
      <vt:lpstr>Calibri</vt:lpstr>
      <vt:lpstr>微软雅黑</vt:lpstr>
      <vt:lpstr>Arial Unicode MS</vt:lpstr>
      <vt:lpstr>DejaVu Math TeX Gyre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郑福兴</dc:creator>
  <cp:lastModifiedBy>郑福兴</cp:lastModifiedBy>
  <cp:revision>247</cp:revision>
  <dcterms:created xsi:type="dcterms:W3CDTF">2024-06-25T16:22:00Z</dcterms:created>
  <dcterms:modified xsi:type="dcterms:W3CDTF">2024-06-26T07:39:42Z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2EF40CFC3BB045E78BE5C0D681A37935_13</vt:lpwstr>
  </property>
  <property fmtid="{D5CDD505-2E9C-101B-9397-08002B2CF9AE}" pid="3" name="KSOProductBuildVer">
    <vt:lpwstr>2052-12.1.0.15374</vt:lpwstr>
  </property>
</Properties>
</file>